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361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553" r:id="rId14"/>
    <p:sldId id="268" r:id="rId15"/>
    <p:sldId id="269" r:id="rId16"/>
    <p:sldId id="561" r:id="rId17"/>
    <p:sldId id="616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C71C4-25C7-4D97-A9AA-A0DE990DA0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D6AD1B-0352-406B-B511-DFB3D8D417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DCD3B-8D8A-43CD-A085-2043706A6A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A1969-0381-4242-8B7C-7E8006251E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3" presetClass="entr" presetSubtype="1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linds(horizontal)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3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linds(horizontal)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3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linds(horizontal)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3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linds(horizontal)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3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linds(horizontal)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762D95-F9D8-4B27-BD07-9CF8F7158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E662A-2456-4FF5-8D5A-8E6EAE3530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7EB95-46AB-4E6E-8319-D9BF9E3AFB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7C694-B6BB-4FE9-A613-72629967C1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1B8913-6994-45A8-8E22-76C128EA2C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FCFAB-BEE6-4566-A00D-FA26479C60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96B2B-B35D-4877-AB59-7023A73DF9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94325070-9EDE-4672-B943-D4AB2E9C6E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414498" y="404813"/>
            <a:ext cx="7729502" cy="1143000"/>
          </a:xfrm>
        </p:spPr>
        <p:txBody>
          <a:bodyPr/>
          <a:lstStyle/>
          <a:p>
            <a:pPr eaLnBrk="1" hangingPunct="1"/>
            <a:r>
              <a:rPr lang="zh-CN" b="1" dirty="0" smtClean="0"/>
              <a:t>第</a:t>
            </a:r>
            <a:r>
              <a:rPr lang="zh-CN" altLang="en-US" b="1" dirty="0" smtClean="0"/>
              <a:t>三</a:t>
            </a:r>
            <a:r>
              <a:rPr lang="zh-CN" b="1" dirty="0" smtClean="0"/>
              <a:t>章支付结算法律</a:t>
            </a:r>
            <a:r>
              <a:rPr lang="zh-CN" b="1" dirty="0" smtClean="0"/>
              <a:t>制度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</a:t>
            </a:r>
            <a:endParaRPr lang="zh-CN" b="1" dirty="0" smtClean="0"/>
          </a:p>
        </p:txBody>
      </p:sp>
      <p:sp>
        <p:nvSpPr>
          <p:cNvPr id="2051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1928794" y="1500174"/>
            <a:ext cx="663575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800" b="1" dirty="0" smtClean="0"/>
              <a:t> 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800" b="1" dirty="0" smtClean="0"/>
              <a:t>                          考情分析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800" b="1" dirty="0" smtClean="0"/>
              <a:t>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altLang="en-US" sz="2800" b="1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800" b="1" dirty="0" smtClean="0"/>
              <a:t>   本章</a:t>
            </a:r>
            <a:r>
              <a:rPr lang="en-US" altLang="zh-CN" sz="2800" b="1" dirty="0" smtClean="0"/>
              <a:t>2013</a:t>
            </a:r>
            <a:r>
              <a:rPr lang="zh-CN" altLang="en-US" sz="2800" b="1" dirty="0" smtClean="0"/>
              <a:t>年大纲增加了预付卡和票据防伪的内容，另对银行卡的收费标准作了重大调整。</a:t>
            </a:r>
            <a:r>
              <a:rPr lang="en-US" altLang="zh-CN" sz="2800" b="1" dirty="0" smtClean="0"/>
              <a:t>2014</a:t>
            </a:r>
            <a:r>
              <a:rPr lang="zh-CN" altLang="en-US" sz="2800" b="1" dirty="0" smtClean="0"/>
              <a:t>年未进行调整。重点仍是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银行结算账户</a:t>
            </a:r>
            <a:r>
              <a:rPr lang="zh-CN" altLang="en-US" sz="2800" b="1" dirty="0" smtClean="0"/>
              <a:t>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票据</a:t>
            </a:r>
            <a:r>
              <a:rPr lang="zh-CN" altLang="en-US" sz="2800" b="1" dirty="0" smtClean="0"/>
              <a:t>的法律规定。复习难度较大，应注意案例分析的综合题目。</a:t>
            </a:r>
            <a:br>
              <a:rPr lang="zh-CN" altLang="en-US" sz="2800" b="1" dirty="0" smtClean="0"/>
            </a:br>
            <a:r>
              <a:rPr lang="zh-CN" altLang="en-US" sz="2800" b="1" dirty="0" smtClean="0"/>
              <a:t/>
            </a:r>
            <a:br>
              <a:rPr lang="zh-CN" altLang="en-US" sz="2800" b="1" dirty="0" smtClean="0"/>
            </a:br>
            <a:endParaRPr lang="zh-CN" altLang="en-US" sz="28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005013" y="765175"/>
            <a:ext cx="7138987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dirty="0" smtClean="0"/>
              <a:t>(</a:t>
            </a:r>
            <a:r>
              <a:rPr lang="zh-CN" altLang="en-US" b="1" dirty="0" smtClean="0"/>
              <a:t>四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填写规范。</a:t>
            </a:r>
            <a:endParaRPr lang="en-US" b="1" dirty="0" smtClean="0"/>
          </a:p>
          <a:p>
            <a:pPr eaLnBrk="1" hangingPunct="1">
              <a:buFontTx/>
              <a:buNone/>
            </a:pPr>
            <a:r>
              <a:rPr lang="zh-CN" altLang="en-US" b="1" dirty="0" smtClean="0"/>
              <a:t>　　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、填写收款人名称：全称或规范化简称</a:t>
            </a:r>
          </a:p>
          <a:p>
            <a:pPr eaLnBrk="1" hangingPunct="1">
              <a:buFontTx/>
              <a:buNone/>
            </a:pPr>
            <a:r>
              <a:rPr lang="zh-CN" altLang="en-US" b="1" dirty="0" smtClean="0"/>
              <a:t>　　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、填写出票日期：</a:t>
            </a:r>
          </a:p>
          <a:p>
            <a:pPr eaLnBrk="1" hangingPunct="1">
              <a:buFontTx/>
              <a:buNone/>
            </a:pPr>
            <a:r>
              <a:rPr lang="zh-CN" altLang="en-US" b="1" dirty="0" smtClean="0"/>
              <a:t>票据的出票日期必须使用中文大写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Group 2"/>
          <p:cNvGraphicFramePr>
            <a:graphicFrameLocks noGrp="1"/>
          </p:cNvGraphicFramePr>
          <p:nvPr/>
        </p:nvGraphicFramePr>
        <p:xfrm>
          <a:off x="1524000" y="981075"/>
          <a:ext cx="7620000" cy="3960813"/>
        </p:xfrm>
        <a:graphic>
          <a:graphicData uri="http://schemas.openxmlformats.org/drawingml/2006/table">
            <a:tbl>
              <a:tblPr/>
              <a:tblGrid>
                <a:gridCol w="3810000"/>
                <a:gridCol w="3810000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实际日期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票据日期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月为“壹”、“贰”和“壹拾”的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前加“零”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日为“壹”至“玖”和“壹拾”、“贰拾”和“叁拾”的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57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日为“拾壹”至“拾玖”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前加“壹”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30" name="Text Box 28"/>
          <p:cNvSpPr txBox="1">
            <a:spLocks noChangeArrowheads="1"/>
          </p:cNvSpPr>
          <p:nvPr/>
        </p:nvSpPr>
        <p:spPr bwMode="auto">
          <a:xfrm>
            <a:off x="1979613" y="5300663"/>
            <a:ext cx="68405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【</a:t>
            </a:r>
            <a:r>
              <a:rPr lang="zh-CN" altLang="en-US" sz="2800" b="1"/>
              <a:t>举例</a:t>
            </a:r>
            <a:r>
              <a:rPr lang="en-US" altLang="zh-CN" sz="2800" b="1"/>
              <a:t>】10</a:t>
            </a:r>
            <a:r>
              <a:rPr lang="zh-CN" altLang="en-US" sz="2800" b="1"/>
              <a:t>月</a:t>
            </a:r>
            <a:r>
              <a:rPr lang="en-US" altLang="zh-CN" sz="2800" b="1"/>
              <a:t>20</a:t>
            </a:r>
            <a:r>
              <a:rPr lang="zh-CN" altLang="en-US" sz="2800" b="1"/>
              <a:t>日：零壹拾月零贰拾日</a:t>
            </a:r>
            <a:r>
              <a:rPr lang="en-US" altLang="zh-CN" sz="2800" b="1"/>
              <a:t>;1</a:t>
            </a:r>
            <a:r>
              <a:rPr lang="zh-CN" altLang="en-US" sz="2800" b="1"/>
              <a:t>月</a:t>
            </a:r>
            <a:r>
              <a:rPr lang="en-US" altLang="zh-CN" sz="2800" b="1"/>
              <a:t>15</a:t>
            </a:r>
            <a:r>
              <a:rPr lang="zh-CN" altLang="en-US" sz="2800" b="1"/>
              <a:t>日：零壹月壹拾伍日。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47813" y="836613"/>
            <a:ext cx="6923087" cy="4525962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【</a:t>
            </a:r>
            <a:r>
              <a:rPr lang="zh-CN" altLang="en-US" b="1" smtClean="0"/>
              <a:t>例题</a:t>
            </a:r>
            <a:r>
              <a:rPr lang="en-US" altLang="zh-CN" b="1" smtClean="0"/>
              <a:t>】</a:t>
            </a:r>
            <a:r>
              <a:rPr lang="zh-CN" altLang="en-US" b="1" smtClean="0"/>
              <a:t>根据</a:t>
            </a:r>
            <a:r>
              <a:rPr lang="en-US" altLang="zh-CN" b="1" smtClean="0"/>
              <a:t>《</a:t>
            </a:r>
            <a:r>
              <a:rPr lang="zh-CN" altLang="en-US" b="1" smtClean="0"/>
              <a:t>支付结算办法</a:t>
            </a:r>
            <a:r>
              <a:rPr lang="en-US" altLang="zh-CN" b="1" smtClean="0"/>
              <a:t>》</a:t>
            </a:r>
            <a:r>
              <a:rPr lang="zh-CN" altLang="en-US" b="1" smtClean="0"/>
              <a:t>的规定，出票日期“</a:t>
            </a:r>
            <a:r>
              <a:rPr lang="en-US" altLang="zh-CN" b="1" smtClean="0"/>
              <a:t>3</a:t>
            </a:r>
            <a:r>
              <a:rPr lang="zh-CN" altLang="en-US" b="1" smtClean="0"/>
              <a:t>月</a:t>
            </a:r>
            <a:r>
              <a:rPr lang="en-US" altLang="zh-CN" b="1" smtClean="0"/>
              <a:t>20</a:t>
            </a:r>
            <a:r>
              <a:rPr lang="zh-CN" altLang="en-US" b="1" smtClean="0"/>
              <a:t>日”的规范写法是</a:t>
            </a:r>
            <a:r>
              <a:rPr lang="en-US" altLang="zh-CN" b="1" smtClean="0"/>
              <a:t>(</a:t>
            </a:r>
            <a:r>
              <a:rPr lang="zh-CN" altLang="en-US" b="1" smtClean="0"/>
              <a:t>　</a:t>
            </a:r>
            <a:r>
              <a:rPr lang="en-US" altLang="zh-CN" b="1" smtClean="0"/>
              <a:t>)</a:t>
            </a:r>
            <a:r>
              <a:rPr lang="zh-CN" altLang="en-US" b="1" smtClean="0"/>
              <a:t>。</a:t>
            </a:r>
            <a:r>
              <a:rPr lang="en-US" altLang="zh-CN" b="1" smtClean="0"/>
              <a:t>(2007</a:t>
            </a:r>
            <a:r>
              <a:rPr lang="zh-CN" altLang="en-US" b="1" smtClean="0"/>
              <a:t>年</a:t>
            </a:r>
            <a:r>
              <a:rPr lang="en-US" altLang="zh-CN" b="1" smtClean="0"/>
              <a:t>)</a:t>
            </a:r>
          </a:p>
          <a:p>
            <a:pPr eaLnBrk="1" hangingPunct="1"/>
            <a:r>
              <a:rPr lang="zh-CN" altLang="en-US" b="1" smtClean="0"/>
              <a:t>　　</a:t>
            </a:r>
            <a:r>
              <a:rPr lang="en-US" altLang="zh-CN" b="1" smtClean="0"/>
              <a:t>A</a:t>
            </a:r>
            <a:r>
              <a:rPr lang="zh-CN" altLang="en-US" b="1" smtClean="0"/>
              <a:t>、零叁月零贰拾日</a:t>
            </a:r>
          </a:p>
          <a:p>
            <a:pPr eaLnBrk="1" hangingPunct="1"/>
            <a:r>
              <a:rPr lang="zh-CN" altLang="en-US" b="1" smtClean="0"/>
              <a:t>　　</a:t>
            </a:r>
            <a:r>
              <a:rPr lang="en-US" altLang="zh-CN" b="1" smtClean="0"/>
              <a:t>B</a:t>
            </a:r>
            <a:r>
              <a:rPr lang="zh-CN" altLang="en-US" b="1" smtClean="0"/>
              <a:t>、零叁月贰拾日</a:t>
            </a:r>
          </a:p>
          <a:p>
            <a:pPr eaLnBrk="1" hangingPunct="1"/>
            <a:r>
              <a:rPr lang="zh-CN" altLang="en-US" b="1" smtClean="0"/>
              <a:t>　　</a:t>
            </a:r>
            <a:r>
              <a:rPr lang="en-US" altLang="zh-CN" b="1" smtClean="0"/>
              <a:t>C</a:t>
            </a:r>
            <a:r>
              <a:rPr lang="zh-CN" altLang="en-US" b="1" smtClean="0"/>
              <a:t>、叁月零贰拾日</a:t>
            </a:r>
          </a:p>
          <a:p>
            <a:pPr eaLnBrk="1" hangingPunct="1"/>
            <a:r>
              <a:rPr lang="zh-CN" altLang="en-US" b="1" smtClean="0"/>
              <a:t>　　</a:t>
            </a:r>
            <a:r>
              <a:rPr lang="en-US" altLang="zh-CN" b="1" smtClean="0"/>
              <a:t>D</a:t>
            </a:r>
            <a:r>
              <a:rPr lang="zh-CN" altLang="en-US" b="1" smtClean="0"/>
              <a:t>、叁月贰拾日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843213" y="5157788"/>
            <a:ext cx="2447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200" b="1"/>
              <a:t>答案：</a:t>
            </a:r>
            <a:r>
              <a:rPr lang="en-US" altLang="zh-CN" sz="3200" b="1"/>
              <a:t>C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autoUpdateAnimBg="0"/>
      <p:bldP spid="1434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900">
                <a:solidFill>
                  <a:srgbClr val="333333"/>
                </a:solidFill>
              </a:rPr>
              <a:t>(2011</a:t>
            </a:r>
            <a:r>
              <a:rPr lang="zh-CN" altLang="en-US" sz="900">
                <a:solidFill>
                  <a:srgbClr val="333333"/>
                </a:solidFill>
              </a:rPr>
              <a:t>年</a:t>
            </a:r>
            <a:r>
              <a:rPr lang="en-US" altLang="zh-CN" sz="900">
                <a:solidFill>
                  <a:srgbClr val="333333"/>
                </a:solidFill>
              </a:rPr>
              <a:t>)</a:t>
            </a:r>
            <a:r>
              <a:rPr lang="zh-CN" altLang="en-US" sz="900">
                <a:solidFill>
                  <a:srgbClr val="333333"/>
                </a:solidFill>
              </a:rPr>
              <a:t>某票据的出票日期为“</a:t>
            </a:r>
            <a:r>
              <a:rPr lang="en-US" altLang="zh-CN" sz="900">
                <a:solidFill>
                  <a:srgbClr val="333333"/>
                </a:solidFill>
              </a:rPr>
              <a:t>2011</a:t>
            </a:r>
            <a:r>
              <a:rPr lang="zh-CN" altLang="en-US" sz="900">
                <a:solidFill>
                  <a:srgbClr val="333333"/>
                </a:solidFill>
              </a:rPr>
              <a:t>年</a:t>
            </a:r>
            <a:r>
              <a:rPr lang="en-US" altLang="zh-CN" sz="900">
                <a:solidFill>
                  <a:srgbClr val="333333"/>
                </a:solidFill>
              </a:rPr>
              <a:t>3</a:t>
            </a:r>
            <a:r>
              <a:rPr lang="zh-CN" altLang="en-US" sz="900">
                <a:solidFill>
                  <a:srgbClr val="333333"/>
                </a:solidFill>
              </a:rPr>
              <a:t>月</a:t>
            </a:r>
            <a:r>
              <a:rPr lang="en-US" altLang="zh-CN" sz="900">
                <a:solidFill>
                  <a:srgbClr val="333333"/>
                </a:solidFill>
              </a:rPr>
              <a:t>15</a:t>
            </a:r>
            <a:r>
              <a:rPr lang="zh-CN" altLang="en-US" sz="900">
                <a:solidFill>
                  <a:srgbClr val="333333"/>
                </a:solidFill>
              </a:rPr>
              <a:t>日”，其规范写法是</a:t>
            </a:r>
            <a:r>
              <a:rPr lang="en-US" altLang="zh-CN" sz="900">
                <a:solidFill>
                  <a:srgbClr val="333333"/>
                </a:solidFill>
              </a:rPr>
              <a:t>(</a:t>
            </a:r>
            <a:r>
              <a:rPr lang="zh-CN" altLang="en-US" sz="900">
                <a:solidFill>
                  <a:srgbClr val="333333"/>
                </a:solidFill>
              </a:rPr>
              <a:t>　</a:t>
            </a:r>
            <a:r>
              <a:rPr lang="en-US" altLang="zh-CN" sz="900">
                <a:solidFill>
                  <a:srgbClr val="333333"/>
                </a:solidFill>
              </a:rPr>
              <a:t>)</a:t>
            </a:r>
            <a:r>
              <a:rPr lang="zh-CN" altLang="en-US" sz="900">
                <a:solidFill>
                  <a:srgbClr val="333333"/>
                </a:solidFill>
              </a:rPr>
              <a:t>。</a:t>
            </a:r>
            <a:endParaRPr lang="zh-CN" altLang="en-US" sz="1200"/>
          </a:p>
          <a:p>
            <a:pPr eaLnBrk="0" hangingPunct="0"/>
            <a:r>
              <a:rPr lang="zh-CN" altLang="en-US" sz="900">
                <a:solidFill>
                  <a:srgbClr val="333333"/>
                </a:solidFill>
              </a:rPr>
              <a:t>　　</a:t>
            </a:r>
            <a:r>
              <a:rPr lang="en-US" altLang="zh-CN" sz="900">
                <a:solidFill>
                  <a:srgbClr val="333333"/>
                </a:solidFill>
              </a:rPr>
              <a:t>A.</a:t>
            </a:r>
            <a:r>
              <a:rPr lang="zh-CN" altLang="en-US" sz="900">
                <a:solidFill>
                  <a:srgbClr val="333333"/>
                </a:solidFill>
              </a:rPr>
              <a:t>贰零壹壹年零叁月壹拾伍日</a:t>
            </a:r>
            <a:endParaRPr lang="zh-CN" altLang="en-US" sz="1200"/>
          </a:p>
          <a:p>
            <a:pPr eaLnBrk="0" hangingPunct="0"/>
            <a:r>
              <a:rPr lang="zh-CN" altLang="en-US" sz="900">
                <a:solidFill>
                  <a:srgbClr val="333333"/>
                </a:solidFill>
              </a:rPr>
              <a:t>　　</a:t>
            </a:r>
            <a:r>
              <a:rPr lang="en-US" altLang="zh-CN" sz="900">
                <a:solidFill>
                  <a:srgbClr val="333333"/>
                </a:solidFill>
              </a:rPr>
              <a:t>B.</a:t>
            </a:r>
            <a:r>
              <a:rPr lang="zh-CN" altLang="en-US" sz="900">
                <a:solidFill>
                  <a:srgbClr val="333333"/>
                </a:solidFill>
              </a:rPr>
              <a:t>贰零壹壹年叁月壹拾伍日</a:t>
            </a:r>
            <a:endParaRPr lang="zh-CN" altLang="en-US" sz="1200"/>
          </a:p>
          <a:p>
            <a:pPr eaLnBrk="0" hangingPunct="0"/>
            <a:r>
              <a:rPr lang="zh-CN" altLang="en-US" sz="900">
                <a:solidFill>
                  <a:srgbClr val="333333"/>
                </a:solidFill>
              </a:rPr>
              <a:t>　　</a:t>
            </a:r>
            <a:r>
              <a:rPr lang="en-US" altLang="zh-CN" sz="900">
                <a:solidFill>
                  <a:srgbClr val="333333"/>
                </a:solidFill>
              </a:rPr>
              <a:t>C.</a:t>
            </a:r>
            <a:r>
              <a:rPr lang="zh-CN" altLang="en-US" sz="900">
                <a:solidFill>
                  <a:srgbClr val="333333"/>
                </a:solidFill>
              </a:rPr>
              <a:t>贰零壹壹年零叁月拾伍日</a:t>
            </a:r>
            <a:endParaRPr lang="zh-CN" altLang="en-US" sz="1200"/>
          </a:p>
          <a:p>
            <a:pPr eaLnBrk="0" hangingPunct="0"/>
            <a:r>
              <a:rPr lang="zh-CN" altLang="en-US" sz="900">
                <a:solidFill>
                  <a:srgbClr val="333333"/>
                </a:solidFill>
              </a:rPr>
              <a:t>　　</a:t>
            </a:r>
            <a:r>
              <a:rPr lang="en-US" altLang="zh-CN" sz="900">
                <a:solidFill>
                  <a:srgbClr val="333333"/>
                </a:solidFill>
              </a:rPr>
              <a:t>D.</a:t>
            </a:r>
            <a:r>
              <a:rPr lang="zh-CN" altLang="en-US" sz="900">
                <a:solidFill>
                  <a:srgbClr val="333333"/>
                </a:solidFill>
              </a:rPr>
              <a:t>贰零壹壹年叁月拾伍日</a:t>
            </a:r>
            <a:endParaRPr lang="zh-CN" altLang="en-US" sz="1200"/>
          </a:p>
          <a:p>
            <a:pPr eaLnBrk="0" hangingPunct="0"/>
            <a:r>
              <a:rPr lang="zh-CN" altLang="en-US" sz="900">
                <a:solidFill>
                  <a:srgbClr val="333333"/>
                </a:solidFill>
              </a:rPr>
              <a:t>　　</a:t>
            </a:r>
            <a:r>
              <a:rPr lang="en-US" altLang="zh-CN" sz="900">
                <a:solidFill>
                  <a:srgbClr val="333333"/>
                </a:solidFill>
              </a:rPr>
              <a:t>『</a:t>
            </a:r>
            <a:r>
              <a:rPr lang="zh-CN" altLang="en-US" sz="900">
                <a:solidFill>
                  <a:srgbClr val="333333"/>
                </a:solidFill>
              </a:rPr>
              <a:t>正确答案</a:t>
            </a:r>
            <a:r>
              <a:rPr lang="en-US" altLang="zh-CN" sz="900">
                <a:solidFill>
                  <a:srgbClr val="333333"/>
                </a:solidFill>
              </a:rPr>
              <a:t>』B</a:t>
            </a:r>
            <a:endParaRPr lang="en-US" altLang="zh-CN"/>
          </a:p>
        </p:txBody>
      </p:sp>
      <p:sp>
        <p:nvSpPr>
          <p:cNvPr id="14339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4340" name="内容占位符 3"/>
          <p:cNvSpPr>
            <a:spLocks noGrp="1"/>
          </p:cNvSpPr>
          <p:nvPr>
            <p:ph idx="1"/>
          </p:nvPr>
        </p:nvSpPr>
        <p:spPr>
          <a:xfrm>
            <a:off x="1571625" y="1600200"/>
            <a:ext cx="7115175" cy="4525963"/>
          </a:xfrm>
        </p:spPr>
        <p:txBody>
          <a:bodyPr/>
          <a:lstStyle/>
          <a:p>
            <a:r>
              <a:rPr lang="en-US" altLang="zh-CN" smtClean="0"/>
              <a:t>(2011</a:t>
            </a:r>
            <a:r>
              <a:rPr lang="zh-CN" smtClean="0"/>
              <a:t>年</a:t>
            </a:r>
            <a:r>
              <a:rPr lang="en-US" altLang="zh-CN" smtClean="0"/>
              <a:t>)</a:t>
            </a:r>
            <a:r>
              <a:rPr lang="zh-CN" smtClean="0"/>
              <a:t>某票据的出票日期为“</a:t>
            </a:r>
            <a:r>
              <a:rPr lang="en-US" altLang="zh-CN" smtClean="0"/>
              <a:t>2011</a:t>
            </a:r>
            <a:r>
              <a:rPr lang="zh-CN" smtClean="0"/>
              <a:t>年</a:t>
            </a:r>
            <a:r>
              <a:rPr lang="en-US" altLang="zh-CN" smtClean="0"/>
              <a:t>3</a:t>
            </a:r>
            <a:r>
              <a:rPr lang="zh-CN" smtClean="0"/>
              <a:t>月</a:t>
            </a:r>
            <a:r>
              <a:rPr lang="en-US" altLang="zh-CN" smtClean="0"/>
              <a:t>15</a:t>
            </a:r>
            <a:r>
              <a:rPr lang="zh-CN" smtClean="0"/>
              <a:t>日”，其规范写法是</a:t>
            </a:r>
            <a:r>
              <a:rPr lang="en-US" altLang="zh-CN" smtClean="0"/>
              <a:t>(</a:t>
            </a:r>
            <a:r>
              <a:rPr lang="zh-CN" smtClean="0"/>
              <a:t>　</a:t>
            </a:r>
            <a:r>
              <a:rPr lang="en-US" altLang="zh-CN" smtClean="0"/>
              <a:t>)</a:t>
            </a:r>
            <a:r>
              <a:rPr lang="zh-CN" smtClean="0"/>
              <a:t>。</a:t>
            </a:r>
          </a:p>
          <a:p>
            <a:r>
              <a:rPr lang="zh-CN" smtClean="0"/>
              <a:t>　　</a:t>
            </a:r>
            <a:r>
              <a:rPr lang="en-US" altLang="zh-CN" smtClean="0"/>
              <a:t>A.</a:t>
            </a:r>
            <a:r>
              <a:rPr lang="zh-CN" smtClean="0"/>
              <a:t>贰零壹壹年零叁月壹拾伍日</a:t>
            </a:r>
          </a:p>
          <a:p>
            <a:r>
              <a:rPr lang="zh-CN" smtClean="0"/>
              <a:t>　　</a:t>
            </a:r>
            <a:r>
              <a:rPr lang="en-US" altLang="zh-CN" smtClean="0"/>
              <a:t>B.</a:t>
            </a:r>
            <a:r>
              <a:rPr lang="zh-CN" smtClean="0"/>
              <a:t>贰零壹壹年叁月壹拾伍日</a:t>
            </a:r>
          </a:p>
          <a:p>
            <a:r>
              <a:rPr lang="zh-CN" smtClean="0"/>
              <a:t>　　</a:t>
            </a:r>
            <a:r>
              <a:rPr lang="en-US" altLang="zh-CN" smtClean="0"/>
              <a:t>C.</a:t>
            </a:r>
            <a:r>
              <a:rPr lang="zh-CN" smtClean="0"/>
              <a:t>贰零壹壹年零叁月拾伍日</a:t>
            </a:r>
          </a:p>
          <a:p>
            <a:r>
              <a:rPr lang="zh-CN" smtClean="0"/>
              <a:t>　　</a:t>
            </a:r>
            <a:r>
              <a:rPr lang="en-US" altLang="zh-CN" smtClean="0"/>
              <a:t>D.</a:t>
            </a:r>
            <a:r>
              <a:rPr lang="zh-CN" smtClean="0"/>
              <a:t>贰零壹壹年叁月拾伍日</a:t>
            </a:r>
          </a:p>
          <a:p>
            <a:r>
              <a:rPr lang="zh-CN" smtClean="0"/>
              <a:t>　　</a:t>
            </a:r>
            <a:r>
              <a:rPr lang="zh-CN" altLang="zh-CN" smtClean="0"/>
              <a:t>『</a:t>
            </a:r>
            <a:r>
              <a:rPr lang="zh-CN" smtClean="0"/>
              <a:t>正确答案</a:t>
            </a:r>
            <a:r>
              <a:rPr lang="zh-CN" altLang="zh-CN" smtClean="0"/>
              <a:t>』</a:t>
            </a:r>
            <a:r>
              <a:rPr lang="en-US" altLang="zh-CN" smtClean="0"/>
              <a:t>B</a:t>
            </a:r>
            <a:endParaRPr lang="zh-CN" altLang="zh-CN" smtClean="0"/>
          </a:p>
          <a:p>
            <a:endParaRPr lang="zh-CN" altLang="en-US" smtClean="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08175" y="549275"/>
            <a:ext cx="69850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dirty="0" smtClean="0"/>
              <a:t>3</a:t>
            </a:r>
            <a:r>
              <a:rPr lang="zh-CN" altLang="en-US" b="1" dirty="0" smtClean="0"/>
              <a:t>、填写金额：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b="1" dirty="0" smtClean="0"/>
              <a:t>　　①必须使用中文大写</a:t>
            </a:r>
            <a:r>
              <a:rPr lang="en-US" altLang="zh-CN" b="1" dirty="0" smtClean="0"/>
              <a:t>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b="1" dirty="0" smtClean="0"/>
              <a:t>　　②票据和结算凭证金额以中文大写和阿拉伯数码同时记载，二者必须一致，二者不一致的票据无效</a:t>
            </a:r>
            <a:r>
              <a:rPr lang="en-US" altLang="zh-CN" b="1" dirty="0" smtClean="0"/>
              <a:t>;</a:t>
            </a:r>
            <a:r>
              <a:rPr lang="zh-CN" altLang="en-US" b="1" dirty="0" smtClean="0"/>
              <a:t>二者不一致的结算凭证，银行不予受理。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b="1" dirty="0" smtClean="0"/>
              <a:t>　　</a:t>
            </a:r>
            <a:r>
              <a:rPr lang="zh-CN" altLang="en-US" b="1" dirty="0" smtClean="0">
                <a:solidFill>
                  <a:srgbClr val="FF0000"/>
                </a:solidFill>
              </a:rPr>
              <a:t>知识点总结：无效票据</a:t>
            </a:r>
            <a:r>
              <a:rPr lang="zh-CN" altLang="en-US" b="1" dirty="0" smtClean="0"/>
              <a:t>：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b="1" dirty="0" smtClean="0"/>
              <a:t>　　</a:t>
            </a:r>
            <a:r>
              <a:rPr lang="en-US" altLang="zh-CN" b="1" dirty="0" smtClean="0"/>
              <a:t>(1)</a:t>
            </a:r>
            <a:r>
              <a:rPr lang="zh-CN" altLang="en-US" b="1" dirty="0" smtClean="0"/>
              <a:t>更改了票据的出票日期、金额、收款人名称等规定的不可更改的事项</a:t>
            </a:r>
            <a:r>
              <a:rPr lang="en-US" altLang="zh-CN" b="1" dirty="0" smtClean="0"/>
              <a:t>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b="1" dirty="0" smtClean="0"/>
              <a:t>　　</a:t>
            </a:r>
            <a:r>
              <a:rPr lang="en-US" altLang="zh-CN" b="1" dirty="0" smtClean="0"/>
              <a:t>(2)</a:t>
            </a:r>
            <a:r>
              <a:rPr lang="zh-CN" altLang="en-US" b="1" u="sng" dirty="0" smtClean="0">
                <a:solidFill>
                  <a:srgbClr val="FF0000"/>
                </a:solidFill>
              </a:rPr>
              <a:t>出票人</a:t>
            </a:r>
            <a:r>
              <a:rPr lang="zh-CN" altLang="en-US" b="1" dirty="0" smtClean="0"/>
              <a:t>签章不符合规定</a:t>
            </a:r>
            <a:r>
              <a:rPr lang="en-US" altLang="zh-CN" b="1" dirty="0" smtClean="0"/>
              <a:t>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b="1" dirty="0" smtClean="0"/>
              <a:t>　　</a:t>
            </a:r>
            <a:r>
              <a:rPr lang="en-US" altLang="zh-CN" b="1" dirty="0" smtClean="0"/>
              <a:t>(3)</a:t>
            </a:r>
            <a:r>
              <a:rPr lang="zh-CN" altLang="en-US" b="1" dirty="0" smtClean="0"/>
              <a:t>票据金额大小写不一致。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47813" y="765175"/>
            <a:ext cx="6635750" cy="4525963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【</a:t>
            </a:r>
            <a:r>
              <a:rPr lang="zh-CN" altLang="en-US" b="1" smtClean="0"/>
              <a:t>例题</a:t>
            </a:r>
            <a:r>
              <a:rPr lang="en-US" altLang="zh-CN" b="1" smtClean="0"/>
              <a:t>】</a:t>
            </a:r>
            <a:r>
              <a:rPr lang="zh-CN" altLang="en-US" b="1" smtClean="0"/>
              <a:t>根据</a:t>
            </a:r>
            <a:r>
              <a:rPr lang="en-US" altLang="zh-CN" b="1" smtClean="0"/>
              <a:t>《</a:t>
            </a:r>
            <a:r>
              <a:rPr lang="zh-CN" altLang="en-US" b="1" smtClean="0"/>
              <a:t>支付结算办法</a:t>
            </a:r>
            <a:r>
              <a:rPr lang="en-US" altLang="zh-CN" b="1" smtClean="0"/>
              <a:t>》</a:t>
            </a:r>
            <a:r>
              <a:rPr lang="zh-CN" altLang="en-US" b="1" smtClean="0"/>
              <a:t>的规定，下列各项中，属于无效票据的有</a:t>
            </a:r>
            <a:r>
              <a:rPr lang="en-US" altLang="zh-CN" b="1" smtClean="0"/>
              <a:t>(</a:t>
            </a:r>
            <a:r>
              <a:rPr lang="zh-CN" altLang="en-US" b="1" smtClean="0"/>
              <a:t>　</a:t>
            </a:r>
            <a:r>
              <a:rPr lang="en-US" altLang="zh-CN" b="1" smtClean="0"/>
              <a:t>)(2001</a:t>
            </a:r>
            <a:r>
              <a:rPr lang="zh-CN" altLang="en-US" b="1" smtClean="0"/>
              <a:t>年</a:t>
            </a:r>
            <a:r>
              <a:rPr lang="en-US" altLang="zh-CN" b="1" smtClean="0"/>
              <a:t>)</a:t>
            </a:r>
          </a:p>
          <a:p>
            <a:pPr eaLnBrk="1" hangingPunct="1"/>
            <a:r>
              <a:rPr lang="zh-CN" altLang="en-US" b="1" smtClean="0"/>
              <a:t>　　</a:t>
            </a:r>
            <a:r>
              <a:rPr lang="en-US" altLang="zh-CN" b="1" smtClean="0"/>
              <a:t>A</a:t>
            </a:r>
            <a:r>
              <a:rPr lang="zh-CN" altLang="en-US" b="1" smtClean="0"/>
              <a:t>、更改签发日期的票据</a:t>
            </a:r>
          </a:p>
          <a:p>
            <a:pPr eaLnBrk="1" hangingPunct="1"/>
            <a:r>
              <a:rPr lang="zh-CN" altLang="en-US" b="1" smtClean="0"/>
              <a:t>　　</a:t>
            </a:r>
            <a:r>
              <a:rPr lang="en-US" altLang="zh-CN" b="1" smtClean="0"/>
              <a:t>B</a:t>
            </a:r>
            <a:r>
              <a:rPr lang="zh-CN" altLang="en-US" b="1" smtClean="0"/>
              <a:t>、更改收款单位名称的票据</a:t>
            </a:r>
          </a:p>
          <a:p>
            <a:pPr eaLnBrk="1" hangingPunct="1"/>
            <a:r>
              <a:rPr lang="zh-CN" altLang="en-US" b="1" smtClean="0"/>
              <a:t>　　</a:t>
            </a:r>
            <a:r>
              <a:rPr lang="en-US" altLang="zh-CN" b="1" smtClean="0"/>
              <a:t>C</a:t>
            </a:r>
            <a:r>
              <a:rPr lang="zh-CN" altLang="en-US" b="1" smtClean="0"/>
              <a:t>、中文大写金额和阿拉伯数码金额不一致的票据</a:t>
            </a:r>
          </a:p>
          <a:p>
            <a:pPr eaLnBrk="1" hangingPunct="1"/>
            <a:r>
              <a:rPr lang="zh-CN" altLang="en-US" b="1" smtClean="0"/>
              <a:t>　　</a:t>
            </a:r>
            <a:r>
              <a:rPr lang="en-US" altLang="zh-CN" b="1" smtClean="0"/>
              <a:t>D</a:t>
            </a:r>
            <a:r>
              <a:rPr lang="zh-CN" altLang="en-US" b="1" smtClean="0"/>
              <a:t>、更改金额的票据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 rot="10883052" flipV="1">
            <a:off x="3059113" y="5373688"/>
            <a:ext cx="30257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200" b="1"/>
              <a:t>答案：</a:t>
            </a:r>
            <a:r>
              <a:rPr lang="en-US" altLang="zh-CN" sz="3200" b="1"/>
              <a:t>ABCD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 autoUpdateAnimBg="0"/>
      <p:bldP spid="16387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2"/>
          <p:cNvSpPr>
            <a:spLocks noGrp="1"/>
          </p:cNvSpPr>
          <p:nvPr>
            <p:ph idx="1"/>
          </p:nvPr>
        </p:nvSpPr>
        <p:spPr>
          <a:xfrm>
            <a:off x="1571625" y="571500"/>
            <a:ext cx="7115175" cy="5572125"/>
          </a:xfrm>
        </p:spPr>
        <p:txBody>
          <a:bodyPr/>
          <a:lstStyle/>
          <a:p>
            <a:r>
              <a:rPr lang="en-US" altLang="zh-CN" sz="2800" smtClean="0"/>
              <a:t>(2009</a:t>
            </a:r>
            <a:r>
              <a:rPr lang="zh-CN" altLang="en-US" sz="2800" smtClean="0"/>
              <a:t>年</a:t>
            </a:r>
            <a:r>
              <a:rPr lang="en-US" altLang="zh-CN" sz="2800" smtClean="0"/>
              <a:t>)</a:t>
            </a:r>
            <a:r>
              <a:rPr lang="zh-CN" altLang="en-US" sz="2800" smtClean="0"/>
              <a:t>根据支付结算法律制度的规定，下列关于票据填写要求的表述中，不正确的是</a:t>
            </a:r>
            <a:r>
              <a:rPr lang="en-US" altLang="zh-CN" sz="2800" smtClean="0"/>
              <a:t>(</a:t>
            </a:r>
            <a:r>
              <a:rPr lang="zh-CN" altLang="en-US" sz="2800" smtClean="0"/>
              <a:t>　</a:t>
            </a:r>
            <a:r>
              <a:rPr lang="en-US" altLang="zh-CN" sz="2800" smtClean="0"/>
              <a:t>)</a:t>
            </a:r>
            <a:r>
              <a:rPr lang="zh-CN" altLang="en-US" sz="2800" smtClean="0"/>
              <a:t>。</a:t>
            </a:r>
          </a:p>
          <a:p>
            <a:r>
              <a:rPr lang="zh-CN" altLang="en-US" sz="2800" smtClean="0"/>
              <a:t>　　</a:t>
            </a:r>
            <a:r>
              <a:rPr lang="en-US" altLang="zh-CN" sz="2800" smtClean="0"/>
              <a:t>A.</a:t>
            </a:r>
            <a:r>
              <a:rPr lang="zh-CN" altLang="en-US" sz="2800" smtClean="0"/>
              <a:t>单位名称应当记载全称或者规范化简称</a:t>
            </a:r>
          </a:p>
          <a:p>
            <a:r>
              <a:rPr lang="zh-CN" altLang="en-US" sz="2800" smtClean="0"/>
              <a:t>　　</a:t>
            </a:r>
            <a:r>
              <a:rPr lang="en-US" altLang="zh-CN" sz="2800" smtClean="0"/>
              <a:t>B.</a:t>
            </a:r>
            <a:r>
              <a:rPr lang="zh-CN" altLang="en-US" sz="2800" smtClean="0"/>
              <a:t>银行名称应当记载全称或者规范化简称</a:t>
            </a:r>
          </a:p>
          <a:p>
            <a:r>
              <a:rPr lang="zh-CN" altLang="en-US" sz="2800" smtClean="0"/>
              <a:t>　　</a:t>
            </a:r>
            <a:r>
              <a:rPr lang="en-US" altLang="zh-CN" sz="2800" smtClean="0"/>
              <a:t>C.</a:t>
            </a:r>
            <a:r>
              <a:rPr lang="zh-CN" altLang="en-US" sz="2800" smtClean="0"/>
              <a:t>出票日期可以选择使用中文大写或阿拉伯数码</a:t>
            </a:r>
          </a:p>
          <a:p>
            <a:r>
              <a:rPr lang="zh-CN" altLang="en-US" sz="2800" smtClean="0"/>
              <a:t>　　</a:t>
            </a:r>
            <a:r>
              <a:rPr lang="en-US" altLang="zh-CN" sz="2800" smtClean="0"/>
              <a:t>D.</a:t>
            </a:r>
            <a:r>
              <a:rPr lang="zh-CN" altLang="en-US" sz="2800" smtClean="0"/>
              <a:t>金额以中文大写和阿拉伯数码同时记载，二者必须一致</a:t>
            </a:r>
          </a:p>
          <a:p>
            <a:r>
              <a:rPr lang="zh-CN" altLang="en-US" sz="2800" smtClean="0"/>
              <a:t>　　</a:t>
            </a:r>
            <a:r>
              <a:rPr lang="en-US" altLang="zh-CN" sz="2800" smtClean="0"/>
              <a:t>『</a:t>
            </a:r>
            <a:r>
              <a:rPr lang="zh-CN" altLang="en-US" sz="2800" smtClean="0"/>
              <a:t>正确答案</a:t>
            </a:r>
            <a:r>
              <a:rPr lang="en-US" altLang="zh-CN" sz="2800" smtClean="0"/>
              <a:t>』C</a:t>
            </a:r>
            <a:endParaRPr lang="zh-CN" altLang="en-US" sz="2800" smtClean="0"/>
          </a:p>
          <a:p>
            <a:endParaRPr lang="zh-CN" altLang="en-US" sz="28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54072" y="2967335"/>
            <a:ext cx="29610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待续</a:t>
            </a:r>
            <a:r>
              <a:rPr lang="en-US" altLang="zh-CN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……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smtClean="0"/>
              <a:t>　</a:t>
            </a:r>
            <a:r>
              <a:rPr lang="zh-CN" b="1" smtClean="0"/>
              <a:t>第一节 支付结算概述</a:t>
            </a:r>
            <a:endParaRPr lang="zh-CN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92275" y="1700213"/>
            <a:ext cx="6994525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800" b="1" dirty="0" smtClean="0"/>
              <a:t>一、概念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800" b="1" dirty="0" smtClean="0"/>
              <a:t>   </a:t>
            </a:r>
            <a:r>
              <a:rPr lang="en-US" sz="2800" b="1" dirty="0" err="1" smtClean="0"/>
              <a:t>支付结算是指单位、个人在社会经济活动中使用票据、信用卡等结算方式进行货币给付及其资金清算行为</a:t>
            </a:r>
            <a:r>
              <a:rPr lang="en-US" sz="2800" b="1" dirty="0" smtClean="0"/>
              <a:t>。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800" b="1" dirty="0" smtClean="0"/>
              <a:t>    </a:t>
            </a:r>
            <a:r>
              <a:rPr lang="en-US" sz="2800" b="1" dirty="0" err="1" smtClean="0"/>
              <a:t>其作用是完成资金由一方当事人向另一方当事人转移</a:t>
            </a:r>
            <a:r>
              <a:rPr lang="en-US" sz="2800" b="1" dirty="0" smtClean="0"/>
              <a:t>。 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支付工具：“三票一卡”和结算方式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 smtClean="0"/>
              <a:t>1、通过票据：</a:t>
            </a:r>
            <a:r>
              <a:rPr lang="zh-CN" altLang="en-US" sz="2800" b="1" dirty="0" smtClean="0">
                <a:solidFill>
                  <a:srgbClr val="003399"/>
                </a:solidFill>
              </a:rPr>
              <a:t>汇票、本票、支票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 smtClean="0"/>
              <a:t>2、银行卡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 smtClean="0"/>
              <a:t>3、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结算方式</a:t>
            </a:r>
            <a:r>
              <a:rPr lang="zh-CN" altLang="en-US" sz="2800" b="1" dirty="0" smtClean="0"/>
              <a:t>：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汇兑</a:t>
            </a:r>
            <a:r>
              <a:rPr lang="zh-CN" altLang="en-US" sz="2800" b="1" dirty="0" smtClean="0"/>
              <a:t>、托收承付、委托收款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altLang="en-US" sz="28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79613" y="1196975"/>
            <a:ext cx="6562725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smtClean="0"/>
              <a:t>二、办理支付结算的原则</a:t>
            </a:r>
          </a:p>
          <a:p>
            <a:pPr eaLnBrk="1" hangingPunct="1">
              <a:buFontTx/>
              <a:buNone/>
            </a:pPr>
            <a:r>
              <a:rPr lang="en-US" altLang="zh-CN" b="1" smtClean="0"/>
              <a:t>1</a:t>
            </a:r>
            <a:r>
              <a:rPr lang="zh-CN" altLang="en-US" b="1" smtClean="0"/>
              <a:t>，</a:t>
            </a:r>
            <a:r>
              <a:rPr lang="zh-CN" altLang="en-US" b="1" smtClean="0">
                <a:solidFill>
                  <a:srgbClr val="FF0000"/>
                </a:solidFill>
              </a:rPr>
              <a:t>付款人</a:t>
            </a:r>
            <a:r>
              <a:rPr lang="zh-CN" altLang="en-US" b="1" smtClean="0"/>
              <a:t>：恪守信用，履约付款原则</a:t>
            </a:r>
          </a:p>
          <a:p>
            <a:pPr eaLnBrk="1" hangingPunct="1">
              <a:buFontTx/>
              <a:buNone/>
            </a:pPr>
            <a:r>
              <a:rPr lang="en-US" altLang="zh-CN" b="1" smtClean="0"/>
              <a:t>2</a:t>
            </a:r>
            <a:r>
              <a:rPr lang="zh-CN" altLang="en-US" b="1" smtClean="0"/>
              <a:t>，</a:t>
            </a:r>
            <a:r>
              <a:rPr lang="zh-CN" altLang="en-US" b="1" smtClean="0">
                <a:solidFill>
                  <a:srgbClr val="FF0000"/>
                </a:solidFill>
              </a:rPr>
              <a:t>存款人</a:t>
            </a:r>
            <a:r>
              <a:rPr lang="zh-CN" altLang="en-US" b="1" smtClean="0"/>
              <a:t>：谁的钱进谁的账，由谁支配原则</a:t>
            </a:r>
          </a:p>
          <a:p>
            <a:pPr eaLnBrk="1" hangingPunct="1">
              <a:buFontTx/>
              <a:buNone/>
            </a:pPr>
            <a:r>
              <a:rPr lang="en-US" altLang="zh-CN" b="1" smtClean="0"/>
              <a:t>3</a:t>
            </a:r>
            <a:r>
              <a:rPr lang="zh-CN" altLang="en-US" b="1" smtClean="0"/>
              <a:t>，</a:t>
            </a:r>
            <a:r>
              <a:rPr lang="zh-CN" altLang="en-US" b="1" smtClean="0">
                <a:solidFill>
                  <a:srgbClr val="FF0000"/>
                </a:solidFill>
              </a:rPr>
              <a:t>中介：</a:t>
            </a:r>
            <a:r>
              <a:rPr lang="zh-CN" altLang="en-US" b="1" smtClean="0"/>
              <a:t>银行不垫款原则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835150" y="836613"/>
            <a:ext cx="7308850" cy="52181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dirty="0" smtClean="0"/>
              <a:t>三、办理支付结算的基本要求</a:t>
            </a:r>
          </a:p>
          <a:p>
            <a:pPr>
              <a:lnSpc>
                <a:spcPct val="80000"/>
              </a:lnSpc>
            </a:pPr>
            <a:r>
              <a:rPr lang="zh-CN" altLang="en-US" b="1" dirty="0" smtClean="0"/>
              <a:t>（一）</a:t>
            </a:r>
            <a:r>
              <a:rPr lang="zh-CN" altLang="en-US" b="1" dirty="0" smtClean="0">
                <a:solidFill>
                  <a:srgbClr val="FF0000"/>
                </a:solidFill>
              </a:rPr>
              <a:t>伪造、变造</a:t>
            </a:r>
            <a:r>
              <a:rPr lang="zh-CN" altLang="en-US" b="1" dirty="0" smtClean="0"/>
              <a:t>。</a:t>
            </a:r>
            <a:endParaRPr lang="en-US" b="1" dirty="0" smtClean="0"/>
          </a:p>
          <a:p>
            <a:r>
              <a:rPr lang="zh-CN" altLang="en-US" b="1" dirty="0" smtClean="0"/>
              <a:t>伪造票据：假冒、虚构</a:t>
            </a:r>
            <a:r>
              <a:rPr lang="zh-CN" altLang="en-US" b="1" dirty="0" smtClean="0">
                <a:solidFill>
                  <a:srgbClr val="FF0000"/>
                </a:solidFill>
              </a:rPr>
              <a:t>签章</a:t>
            </a:r>
          </a:p>
          <a:p>
            <a:r>
              <a:rPr lang="zh-CN" altLang="en-US" b="1" dirty="0" smtClean="0"/>
              <a:t>变造票据：更改其他事项</a:t>
            </a:r>
            <a:endParaRPr lang="zh-CN" altLang="en-US" dirty="0" smtClean="0"/>
          </a:p>
          <a:p>
            <a:pPr eaLnBrk="1" hangingPunct="1">
              <a:buFontTx/>
              <a:buNone/>
            </a:pPr>
            <a:endParaRPr lang="zh-CN" altLang="en-US" b="1" dirty="0" smtClean="0"/>
          </a:p>
          <a:p>
            <a:pPr eaLnBrk="1" hangingPunct="1">
              <a:buFontTx/>
              <a:buNone/>
            </a:pPr>
            <a:r>
              <a:rPr lang="zh-CN" altLang="en-US" b="1" dirty="0" smtClean="0"/>
              <a:t>　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6147" name="内容占位符 2"/>
          <p:cNvSpPr>
            <a:spLocks noGrp="1"/>
          </p:cNvSpPr>
          <p:nvPr>
            <p:ph idx="4294967295"/>
          </p:nvPr>
        </p:nvSpPr>
        <p:spPr>
          <a:xfrm>
            <a:off x="1500166" y="928670"/>
            <a:ext cx="7258072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dirty="0" smtClean="0"/>
              <a:t>（二）更改</a:t>
            </a:r>
            <a:endParaRPr lang="en-US" altLang="zh-CN" b="1" dirty="0" smtClean="0"/>
          </a:p>
          <a:p>
            <a:pPr eaLnBrk="1" hangingPunct="1">
              <a:buFontTx/>
              <a:buNone/>
            </a:pPr>
            <a:r>
              <a:rPr lang="en-US" altLang="zh-CN" b="1" dirty="0" smtClean="0"/>
              <a:t>1</a:t>
            </a:r>
            <a:r>
              <a:rPr lang="zh-CN" altLang="en-US" b="1" dirty="0" smtClean="0"/>
              <a:t>、不得更改的票据项目</a:t>
            </a:r>
            <a:r>
              <a:rPr lang="en-US" altLang="zh-CN" b="1" dirty="0" smtClean="0"/>
              <a:t>——3</a:t>
            </a:r>
            <a:r>
              <a:rPr lang="zh-CN" altLang="en-US" b="1" dirty="0" smtClean="0"/>
              <a:t>项。</a:t>
            </a:r>
          </a:p>
          <a:p>
            <a:pPr eaLnBrk="1" hangingPunct="1">
              <a:buFontTx/>
              <a:buNone/>
            </a:pPr>
            <a:r>
              <a:rPr lang="zh-CN" altLang="en-US" b="1" dirty="0" smtClean="0"/>
              <a:t>　　</a:t>
            </a:r>
            <a:r>
              <a:rPr lang="en-US" altLang="zh-CN" b="1" dirty="0" smtClean="0"/>
              <a:t>(1)</a:t>
            </a:r>
            <a:r>
              <a:rPr lang="zh-CN" altLang="en-US" b="1" dirty="0" smtClean="0"/>
              <a:t>票据和结算凭证上的金额</a:t>
            </a:r>
            <a:r>
              <a:rPr lang="en-US" altLang="zh-CN" b="1" dirty="0" smtClean="0"/>
              <a:t>;(2)</a:t>
            </a:r>
            <a:r>
              <a:rPr lang="zh-CN" altLang="en-US" b="1" dirty="0" smtClean="0"/>
              <a:t>出票日期</a:t>
            </a:r>
            <a:r>
              <a:rPr lang="en-US" altLang="zh-CN" b="1" dirty="0" smtClean="0"/>
              <a:t>(</a:t>
            </a:r>
            <a:r>
              <a:rPr lang="zh-CN" altLang="en-US" b="1" dirty="0" smtClean="0"/>
              <a:t>或者签发日期</a:t>
            </a:r>
            <a:r>
              <a:rPr lang="en-US" altLang="zh-CN" b="1" dirty="0" smtClean="0"/>
              <a:t>);(3)</a:t>
            </a:r>
            <a:r>
              <a:rPr lang="zh-CN" altLang="en-US" b="1" dirty="0" smtClean="0"/>
              <a:t>收款人名称。</a:t>
            </a:r>
          </a:p>
          <a:p>
            <a:pPr eaLnBrk="1" hangingPunct="1">
              <a:buFontTx/>
              <a:buNone/>
            </a:pPr>
            <a:r>
              <a:rPr lang="zh-CN" altLang="en-US" b="1" dirty="0" smtClean="0"/>
              <a:t>　　提示：更改的票据无效</a:t>
            </a:r>
            <a:r>
              <a:rPr lang="en-US" altLang="zh-CN" b="1" dirty="0" smtClean="0"/>
              <a:t>;</a:t>
            </a:r>
            <a:r>
              <a:rPr lang="zh-CN" altLang="en-US" b="1" dirty="0" smtClean="0"/>
              <a:t>更改的结算凭证，银行不予受理。</a:t>
            </a:r>
            <a:endParaRPr lang="en-US" altLang="zh-CN" b="1" dirty="0" smtClean="0"/>
          </a:p>
          <a:p>
            <a:pPr eaLnBrk="1" hangingPunct="1">
              <a:buNone/>
            </a:pPr>
            <a:r>
              <a:rPr lang="en-US" altLang="zh-CN" b="1" dirty="0" smtClean="0"/>
              <a:t>2</a:t>
            </a:r>
            <a:r>
              <a:rPr lang="zh-CN" altLang="en-US" b="1" dirty="0" smtClean="0"/>
              <a:t>、可以更改的项目：对票据和结算凭证上的其他记载事项，</a:t>
            </a:r>
            <a:r>
              <a:rPr lang="zh-CN" altLang="en-US" b="1" dirty="0" smtClean="0">
                <a:solidFill>
                  <a:srgbClr val="FF0000"/>
                </a:solidFill>
              </a:rPr>
              <a:t>原记载人</a:t>
            </a:r>
            <a:r>
              <a:rPr lang="zh-CN" altLang="en-US" b="1" dirty="0" smtClean="0"/>
              <a:t>可以更改，更改时</a:t>
            </a:r>
            <a:r>
              <a:rPr lang="zh-CN" altLang="en-US" b="1" dirty="0" smtClean="0">
                <a:solidFill>
                  <a:srgbClr val="FF0000"/>
                </a:solidFill>
              </a:rPr>
              <a:t>应当</a:t>
            </a:r>
            <a:r>
              <a:rPr lang="zh-CN" altLang="en-US" b="1" dirty="0" smtClean="0"/>
              <a:t>由原记载人在更改处签章证明。 </a:t>
            </a:r>
          </a:p>
          <a:p>
            <a:pPr eaLnBrk="1" hangingPunct="1">
              <a:buFontTx/>
              <a:buNone/>
            </a:pPr>
            <a:endParaRPr lang="zh-CN" altLang="en-US" b="1" dirty="0" smtClean="0"/>
          </a:p>
          <a:p>
            <a:endParaRPr lang="zh-CN" alt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92275" y="1196975"/>
            <a:ext cx="6851650" cy="2836863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【</a:t>
            </a:r>
            <a:r>
              <a:rPr lang="zh-CN" altLang="en-US" b="1" smtClean="0"/>
              <a:t>例题</a:t>
            </a:r>
            <a:r>
              <a:rPr lang="en-US" altLang="zh-CN" b="1" smtClean="0"/>
              <a:t>1】</a:t>
            </a:r>
            <a:r>
              <a:rPr lang="zh-CN" altLang="en-US" b="1" smtClean="0"/>
              <a:t>票据和结算凭证的金额、出票或者签发日期、收款人名称不得更改，更改的票据无效</a:t>
            </a:r>
            <a:r>
              <a:rPr lang="en-US" altLang="zh-CN" b="1" smtClean="0"/>
              <a:t>;</a:t>
            </a:r>
            <a:r>
              <a:rPr lang="zh-CN" altLang="en-US" b="1" smtClean="0"/>
              <a:t>更改的结算凭证，银行不予受理。</a:t>
            </a:r>
            <a:r>
              <a:rPr lang="en-US" altLang="zh-CN" b="1" smtClean="0"/>
              <a:t>(</a:t>
            </a:r>
            <a:r>
              <a:rPr lang="zh-CN" altLang="en-US" b="1" smtClean="0"/>
              <a:t>　</a:t>
            </a:r>
            <a:r>
              <a:rPr lang="en-US" altLang="zh-CN" b="1" smtClean="0"/>
              <a:t>)(2003</a:t>
            </a:r>
            <a:r>
              <a:rPr lang="zh-CN" altLang="en-US" b="1" smtClean="0"/>
              <a:t>年</a:t>
            </a:r>
            <a:r>
              <a:rPr lang="en-US" altLang="zh-CN" b="1" smtClean="0"/>
              <a:t>) </a:t>
            </a:r>
          </a:p>
        </p:txBody>
      </p:sp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2411413" y="4508500"/>
            <a:ext cx="36718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答案：√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 autoUpdateAnimBg="0"/>
      <p:bldP spid="819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835150" y="404813"/>
            <a:ext cx="6418263" cy="4525962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【</a:t>
            </a:r>
            <a:r>
              <a:rPr lang="zh-CN" altLang="en-US" b="1" smtClean="0"/>
              <a:t>例题</a:t>
            </a:r>
            <a:r>
              <a:rPr lang="en-US" altLang="zh-CN" b="1" smtClean="0"/>
              <a:t>2】</a:t>
            </a:r>
            <a:r>
              <a:rPr lang="zh-CN" altLang="en-US" b="1" smtClean="0"/>
              <a:t>根据我国</a:t>
            </a:r>
            <a:r>
              <a:rPr lang="en-US" altLang="zh-CN" b="1" smtClean="0"/>
              <a:t>《</a:t>
            </a:r>
            <a:r>
              <a:rPr lang="zh-CN" altLang="en-US" b="1" smtClean="0"/>
              <a:t>支付结算办法</a:t>
            </a:r>
            <a:r>
              <a:rPr lang="en-US" altLang="zh-CN" b="1" smtClean="0"/>
              <a:t>》</a:t>
            </a:r>
            <a:r>
              <a:rPr lang="zh-CN" altLang="en-US" b="1" smtClean="0"/>
              <a:t>的规定，下列属于票据和结算凭证上可以更改的项目是</a:t>
            </a:r>
            <a:r>
              <a:rPr lang="en-US" altLang="zh-CN" b="1" smtClean="0"/>
              <a:t>(</a:t>
            </a:r>
            <a:r>
              <a:rPr lang="zh-CN" altLang="en-US" b="1" smtClean="0"/>
              <a:t>　</a:t>
            </a:r>
            <a:r>
              <a:rPr lang="en-US" altLang="zh-CN" b="1" smtClean="0"/>
              <a:t>)</a:t>
            </a:r>
            <a:r>
              <a:rPr lang="zh-CN" altLang="en-US" b="1" smtClean="0"/>
              <a:t>。</a:t>
            </a:r>
          </a:p>
          <a:p>
            <a:pPr eaLnBrk="1" hangingPunct="1">
              <a:buFontTx/>
              <a:buNone/>
            </a:pPr>
            <a:r>
              <a:rPr lang="zh-CN" altLang="en-US" b="1" smtClean="0"/>
              <a:t>　</a:t>
            </a:r>
            <a:r>
              <a:rPr lang="en-US" altLang="zh-CN" b="1" smtClean="0"/>
              <a:t>A</a:t>
            </a:r>
            <a:r>
              <a:rPr lang="zh-CN" altLang="en-US" b="1" smtClean="0"/>
              <a:t>、金额　　　　　　　　　　　      </a:t>
            </a:r>
            <a:r>
              <a:rPr lang="en-US" altLang="zh-CN" b="1" smtClean="0"/>
              <a:t>B</a:t>
            </a:r>
            <a:r>
              <a:rPr lang="zh-CN" altLang="en-US" b="1" smtClean="0"/>
              <a:t>、出票日期</a:t>
            </a:r>
          </a:p>
          <a:p>
            <a:pPr eaLnBrk="1" hangingPunct="1">
              <a:buFontTx/>
              <a:buNone/>
            </a:pPr>
            <a:r>
              <a:rPr lang="zh-CN" altLang="en-US" b="1" smtClean="0"/>
              <a:t>　</a:t>
            </a:r>
            <a:r>
              <a:rPr lang="en-US" altLang="zh-CN" b="1" smtClean="0"/>
              <a:t>C</a:t>
            </a:r>
            <a:r>
              <a:rPr lang="zh-CN" altLang="en-US" b="1" smtClean="0"/>
              <a:t>、收款人名称　　　　　　　　</a:t>
            </a:r>
            <a:r>
              <a:rPr lang="en-US" altLang="zh-CN" b="1" smtClean="0"/>
              <a:t>D</a:t>
            </a:r>
            <a:r>
              <a:rPr lang="zh-CN" altLang="en-US" b="1" smtClean="0"/>
              <a:t>、付款人名称</a:t>
            </a:r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2124075" y="5300663"/>
            <a:ext cx="3743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答案：</a:t>
            </a:r>
            <a:r>
              <a:rPr lang="en-US" altLang="zh-CN" sz="3200" b="1"/>
              <a:t>D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 autoUpdateAnimBg="0"/>
      <p:bldP spid="921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051050" y="549275"/>
            <a:ext cx="6635750" cy="55768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 dirty="0" smtClean="0"/>
              <a:t>（三）签章：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 dirty="0" smtClean="0"/>
              <a:t>　　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、单位、银行在票据和结算凭证上的签章</a:t>
            </a:r>
            <a:r>
              <a:rPr lang="en-US" altLang="zh-CN" sz="2800" b="1" dirty="0" smtClean="0"/>
              <a:t>(</a:t>
            </a:r>
            <a:r>
              <a:rPr lang="zh-CN" altLang="en-US" sz="2800" b="1" dirty="0" smtClean="0"/>
              <a:t>至少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个章</a:t>
            </a:r>
            <a:r>
              <a:rPr lang="en-US" altLang="zh-CN" sz="2800" b="1" dirty="0" smtClean="0"/>
              <a:t>)</a:t>
            </a:r>
            <a:r>
              <a:rPr lang="zh-CN" altLang="en-US" sz="2800" b="1" dirty="0" smtClean="0"/>
              <a:t>：为该单位、银行的盖章加其法定代表人或者其授权的代理人的签名或者盖章。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 dirty="0" smtClean="0"/>
              <a:t>　　提示：单位的盖章是指“财务专用章”或者“公章”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 dirty="0" smtClean="0"/>
              <a:t>　　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、个人在票据和结算凭证上的签章</a:t>
            </a:r>
            <a:r>
              <a:rPr lang="en-US" altLang="zh-CN" sz="2800" b="1" dirty="0" smtClean="0"/>
              <a:t>(1</a:t>
            </a:r>
            <a:r>
              <a:rPr lang="zh-CN" altLang="en-US" sz="2800" b="1" dirty="0" smtClean="0"/>
              <a:t>个章</a:t>
            </a:r>
            <a:r>
              <a:rPr lang="en-US" altLang="zh-CN" sz="2800" b="1" dirty="0" smtClean="0"/>
              <a:t>):</a:t>
            </a:r>
            <a:r>
              <a:rPr lang="zh-CN" altLang="en-US" sz="2800" b="1" dirty="0" smtClean="0"/>
              <a:t>为个人本名的签名或盖章。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63713" y="765175"/>
            <a:ext cx="706755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 smtClean="0"/>
              <a:t>【</a:t>
            </a:r>
            <a:r>
              <a:rPr lang="zh-CN" altLang="en-US" b="1" dirty="0" smtClean="0"/>
              <a:t>例题</a:t>
            </a:r>
            <a:r>
              <a:rPr lang="en-US" altLang="zh-CN" b="1" dirty="0" smtClean="0"/>
              <a:t>】</a:t>
            </a:r>
            <a:r>
              <a:rPr lang="zh-CN" altLang="en-US" b="1" dirty="0" smtClean="0"/>
              <a:t>某公司签发一张商业汇票。根据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票据法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的规定，该公司的下列签章行为中，正确的是</a:t>
            </a:r>
            <a:r>
              <a:rPr lang="en-US" altLang="zh-CN" b="1" dirty="0" smtClean="0"/>
              <a:t>(    )</a:t>
            </a:r>
            <a:r>
              <a:rPr lang="zh-CN" altLang="en-US" b="1" dirty="0" smtClean="0"/>
              <a:t>。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dirty="0" smtClean="0"/>
              <a:t>　　</a:t>
            </a:r>
            <a:r>
              <a:rPr lang="en-US" altLang="zh-CN" b="1" dirty="0" smtClean="0"/>
              <a:t>A</a:t>
            </a:r>
            <a:r>
              <a:rPr lang="zh-CN" altLang="en-US" b="1" dirty="0" smtClean="0"/>
              <a:t>、公司盖章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dirty="0" smtClean="0"/>
              <a:t>　　</a:t>
            </a:r>
            <a:r>
              <a:rPr lang="en-US" altLang="zh-CN" b="1" dirty="0" smtClean="0"/>
              <a:t>B</a:t>
            </a:r>
            <a:r>
              <a:rPr lang="zh-CN" altLang="en-US" b="1" dirty="0" smtClean="0"/>
              <a:t>、公司法定代表人李某盖章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dirty="0" smtClean="0"/>
              <a:t>　　</a:t>
            </a:r>
            <a:r>
              <a:rPr lang="en-US" altLang="zh-CN" b="1" dirty="0" smtClean="0"/>
              <a:t>C</a:t>
            </a:r>
            <a:r>
              <a:rPr lang="zh-CN" altLang="en-US" b="1" dirty="0" smtClean="0"/>
              <a:t>、公司法定代表人李某签名加盖章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dirty="0" smtClean="0"/>
              <a:t>　　</a:t>
            </a:r>
            <a:r>
              <a:rPr lang="en-US" altLang="zh-CN" b="1" dirty="0" smtClean="0"/>
              <a:t>D</a:t>
            </a:r>
            <a:r>
              <a:rPr lang="zh-CN" altLang="en-US" b="1" dirty="0" smtClean="0"/>
              <a:t>、公司盖章加公司法定代表人李某盖章</a:t>
            </a: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3203575" y="5445125"/>
            <a:ext cx="18145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3200" b="1"/>
              <a:t>答案：</a:t>
            </a:r>
            <a:r>
              <a:rPr lang="en-US" altLang="zh-CN" sz="3200" b="1"/>
              <a:t>D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 autoUpdateAnimBg="0"/>
      <p:bldP spid="11267" grpId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1380</TotalTime>
  <Pages>0</Pages>
  <Words>508</Words>
  <Characters>0</Characters>
  <Application>Microsoft Office PowerPoint</Application>
  <DocSecurity>0</DocSecurity>
  <PresentationFormat>全屏显示(4:3)</PresentationFormat>
  <Lines>0</Lines>
  <Paragraphs>95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默认设计模板</vt:lpstr>
      <vt:lpstr>第三章支付结算法律制度（1）</vt:lpstr>
      <vt:lpstr>　第一节 支付结算概述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WwW.YlmF.CoM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第七章支付结算法律制度</dc:title>
  <dc:creator>YlmF</dc:creator>
  <cp:lastModifiedBy>Lenovo User</cp:lastModifiedBy>
  <cp:revision>131</cp:revision>
  <cp:lastPrinted>1899-12-30T00:00:00Z</cp:lastPrinted>
  <dcterms:created xsi:type="dcterms:W3CDTF">2010-04-15T02:54:33Z</dcterms:created>
  <dcterms:modified xsi:type="dcterms:W3CDTF">2014-11-06T06:45:39Z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